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77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" y="4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fyona Baker" userId="6ee865af-2374-42be-8b0f-96f96fad3aca" providerId="ADAL" clId="{8FEC9604-7F56-4BDE-80F7-8E9284BA1A30}"/>
    <pc:docChg chg="modSld">
      <pc:chgData name="Ffyona Baker" userId="6ee865af-2374-42be-8b0f-96f96fad3aca" providerId="ADAL" clId="{8FEC9604-7F56-4BDE-80F7-8E9284BA1A30}" dt="2021-04-30T20:53:05.089" v="21" actId="14100"/>
      <pc:docMkLst>
        <pc:docMk/>
      </pc:docMkLst>
      <pc:sldChg chg="modSp mod">
        <pc:chgData name="Ffyona Baker" userId="6ee865af-2374-42be-8b0f-96f96fad3aca" providerId="ADAL" clId="{8FEC9604-7F56-4BDE-80F7-8E9284BA1A30}" dt="2021-04-30T20:53:05.089" v="21" actId="14100"/>
        <pc:sldMkLst>
          <pc:docMk/>
          <pc:sldMk cId="3643599982" sldId="256"/>
        </pc:sldMkLst>
        <pc:spChg chg="mod">
          <ac:chgData name="Ffyona Baker" userId="6ee865af-2374-42be-8b0f-96f96fad3aca" providerId="ADAL" clId="{8FEC9604-7F56-4BDE-80F7-8E9284BA1A30}" dt="2021-04-30T20:50:15.065" v="13" actId="20577"/>
          <ac:spMkLst>
            <pc:docMk/>
            <pc:sldMk cId="3643599982" sldId="256"/>
            <ac:spMk id="16" creationId="{61A87F70-ED66-483A-8FC7-460789B3ED30}"/>
          </ac:spMkLst>
        </pc:spChg>
        <pc:spChg chg="mod">
          <ac:chgData name="Ffyona Baker" userId="6ee865af-2374-42be-8b0f-96f96fad3aca" providerId="ADAL" clId="{8FEC9604-7F56-4BDE-80F7-8E9284BA1A30}" dt="2021-04-30T20:50:25.576" v="14" actId="1076"/>
          <ac:spMkLst>
            <pc:docMk/>
            <pc:sldMk cId="3643599982" sldId="256"/>
            <ac:spMk id="18" creationId="{01152DE8-0107-4083-9E67-56C70A6E2254}"/>
          </ac:spMkLst>
        </pc:spChg>
        <pc:spChg chg="mod">
          <ac:chgData name="Ffyona Baker" userId="6ee865af-2374-42be-8b0f-96f96fad3aca" providerId="ADAL" clId="{8FEC9604-7F56-4BDE-80F7-8E9284BA1A30}" dt="2021-04-30T20:50:33.004" v="16" actId="1076"/>
          <ac:spMkLst>
            <pc:docMk/>
            <pc:sldMk cId="3643599982" sldId="256"/>
            <ac:spMk id="19" creationId="{732C33C5-9158-41B0-9B98-28F4C300E50F}"/>
          </ac:spMkLst>
        </pc:spChg>
        <pc:picChg chg="mod">
          <ac:chgData name="Ffyona Baker" userId="6ee865af-2374-42be-8b0f-96f96fad3aca" providerId="ADAL" clId="{8FEC9604-7F56-4BDE-80F7-8E9284BA1A30}" dt="2021-04-30T20:53:05.089" v="21" actId="14100"/>
          <ac:picMkLst>
            <pc:docMk/>
            <pc:sldMk cId="3643599982" sldId="256"/>
            <ac:picMk id="30" creationId="{B02409F2-9552-4992-9C61-808CE285770C}"/>
          </ac:picMkLst>
        </pc:picChg>
        <pc:cxnChg chg="mod">
          <ac:chgData name="Ffyona Baker" userId="6ee865af-2374-42be-8b0f-96f96fad3aca" providerId="ADAL" clId="{8FEC9604-7F56-4BDE-80F7-8E9284BA1A30}" dt="2021-04-30T20:50:29.067" v="15" actId="1076"/>
          <ac:cxnSpMkLst>
            <pc:docMk/>
            <pc:sldMk cId="3643599982" sldId="256"/>
            <ac:cxnSpMk id="15" creationId="{BA4E0643-F7A2-4423-A0A4-79FE74A514CE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DC8A9-ACAB-4AA7-BED3-F49200035E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947EDC-9C98-4D5B-A975-E777C8D176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3FB43-2A10-4C3A-896D-52E6A8896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0415-C050-45CF-B671-A92C4696591A}" type="datetimeFigureOut">
              <a:rPr lang="en-GB" smtClean="0"/>
              <a:t>30/04/2021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A310A2-F550-4069-B34C-669D05EF1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1F362-645A-4BC2-B420-81C3F58D0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2CFA3-4C22-4424-AF5D-FEF2721F7A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0477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1DB66-852B-4449-9BAD-B51AB7A6B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D50BDB-DA50-4E5A-B736-EBCF1B4454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86702-F54C-4DC1-B24F-1CDB5C148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0415-C050-45CF-B671-A92C4696591A}" type="datetimeFigureOut">
              <a:rPr lang="en-GB" smtClean="0"/>
              <a:t>30/04/2021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59ED3-CE49-4DA2-A8C6-4C08BE82C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46878-0478-4B94-B5B5-F1B591A06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2CFA3-4C22-4424-AF5D-FEF2721F7A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252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D9ED73-6569-41CD-B6C7-EB491D5232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B27F92-A1E7-4BD0-B9CE-0842F30A2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335A68-91B8-40CF-949A-9E2DD3168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0415-C050-45CF-B671-A92C4696591A}" type="datetimeFigureOut">
              <a:rPr lang="en-GB" smtClean="0"/>
              <a:t>30/04/2021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E41405-D1B5-48C9-9DDB-C6C9502EA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B0FD7-7246-45D7-A80D-C64C47E39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2CFA3-4C22-4424-AF5D-FEF2721F7A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792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6206B-5375-4097-8D9C-17693F62F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120B54-E5B8-43B5-96B2-75740AC83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4166E-849D-4C16-80C0-5DE917A03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0415-C050-45CF-B671-A92C4696591A}" type="datetimeFigureOut">
              <a:rPr lang="en-GB" smtClean="0"/>
              <a:t>30/04/2021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95A8B-7093-4E1A-858B-E46E7FE2F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46E204-8B00-413C-8A0B-49BFDF8D4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2CFA3-4C22-4424-AF5D-FEF2721F7A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750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EB90B-5258-466A-8E83-405A6EF68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E6AEC-5A83-4B87-A7E7-BF1E5D8D4B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00E53B-1519-4E18-8303-0B3F0A7D7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0415-C050-45CF-B671-A92C4696591A}" type="datetimeFigureOut">
              <a:rPr lang="en-GB" smtClean="0"/>
              <a:t>30/04/2021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F815D1-3A88-4C5D-8B9F-A81D55B97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0AE94-1375-4540-80A6-5D370FEBF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2CFA3-4C22-4424-AF5D-FEF2721F7A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955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9FF29-B727-4FF7-9566-3AA294B39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A44C3-304C-4514-95F2-EB121BCAC5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BBC100-2BF0-4C88-8F5E-531BA4ECB0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B8E146-FC46-4E12-8B1C-86FC8C4C7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0415-C050-45CF-B671-A92C4696591A}" type="datetimeFigureOut">
              <a:rPr lang="en-GB" smtClean="0"/>
              <a:t>30/04/2021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CF5BD9-235D-4C39-82AD-B5F37DB90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C4E442-4018-4131-9B1C-610521B4F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2CFA3-4C22-4424-AF5D-FEF2721F7A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136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C00A5-200A-4FDC-A594-B28FCCC6D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69DFDC-5315-4A5A-B09C-AC9F834BF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D5ABEB-717A-4158-82D1-55F88EBA1E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0E102A-CBBA-436B-A81B-EB2827A273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24064D-4148-4EB2-B468-2CB05451D7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F47A53-F001-4372-A298-1D416C971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0415-C050-45CF-B671-A92C4696591A}" type="datetimeFigureOut">
              <a:rPr lang="en-GB" smtClean="0"/>
              <a:t>30/04/2021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042038-0A8F-45B7-963F-99FE494A6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82F6ED-9136-44D5-B90F-3990B4EE0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2CFA3-4C22-4424-AF5D-FEF2721F7A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421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C1ED3-815D-4648-9651-29305CC2B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0BEEA7-A29B-4264-B801-14524F45B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0415-C050-45CF-B671-A92C4696591A}" type="datetimeFigureOut">
              <a:rPr lang="en-GB" smtClean="0"/>
              <a:t>30/04/2021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6ABA69-4BF4-4E9D-AA82-142FF6A76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D465D0-594B-4D49-9219-72CE3C55D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2CFA3-4C22-4424-AF5D-FEF2721F7A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999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7226B3-8867-4F58-A3A0-AE5179A3A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0415-C050-45CF-B671-A92C4696591A}" type="datetimeFigureOut">
              <a:rPr lang="en-GB" smtClean="0"/>
              <a:t>30/04/2021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DA48CB-7A29-473B-8EA3-A10E036DA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444FC8-C94B-43CC-8D54-E51117328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2CFA3-4C22-4424-AF5D-FEF2721F7A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292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18E42-3EBC-444A-946D-AA395899B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05EC5-82BC-4D31-975B-18C6678BF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A967FF-FBFC-4E57-B886-DE81295846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1AE91C-FDE1-4CAB-8FEB-32725928C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0415-C050-45CF-B671-A92C4696591A}" type="datetimeFigureOut">
              <a:rPr lang="en-GB" smtClean="0"/>
              <a:t>30/04/2021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AA92A3-9FC1-4388-B35F-3C8797568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4105DD-C6A0-4DB5-8BAD-B5458FF81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2CFA3-4C22-4424-AF5D-FEF2721F7A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8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91D61-D0EB-4741-8D76-982D4A04C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B4CC3F-8F49-4BDD-AC51-71F83C907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E0C008-C781-4900-944A-0CF4017708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062A74-EF71-45F0-8DD2-11937BA38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0415-C050-45CF-B671-A92C4696591A}" type="datetimeFigureOut">
              <a:rPr lang="en-GB" smtClean="0"/>
              <a:t>30/04/2021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7B3501-43F9-40C0-99DC-218B2CFF0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DB2EF0-12B2-4CF5-B918-C8889D00A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2CFA3-4C22-4424-AF5D-FEF2721F7A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119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110052-0551-4543-B818-EA1108C7D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06A75F-85CE-48D3-B3AC-8A856AA935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113116-5478-49B3-91FD-AD7E747EEC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D0415-C050-45CF-B671-A92C4696591A}" type="datetimeFigureOut">
              <a:rPr lang="en-GB" smtClean="0"/>
              <a:t>30/04/2021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2ADF7-6572-47BD-998D-DFD3B6000B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D7A98-B7B2-49BA-90FE-DF9896B477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2CFA3-4C22-4424-AF5D-FEF2721F7A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039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5E1AFE5-561F-488D-91D2-DF27CDDBD8DF}"/>
              </a:ext>
            </a:extLst>
          </p:cNvPr>
          <p:cNvSpPr/>
          <p:nvPr/>
        </p:nvSpPr>
        <p:spPr>
          <a:xfrm>
            <a:off x="348550" y="1758462"/>
            <a:ext cx="1869621" cy="105405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u="sng" dirty="0">
                <a:solidFill>
                  <a:schemeClr val="tx1"/>
                </a:solidFill>
              </a:rPr>
              <a:t>Outcome 1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Transparent and consistent roles, career pathways, progression and reward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845FEA2-3D0E-4DF8-946D-E262E6106D2E}"/>
              </a:ext>
            </a:extLst>
          </p:cNvPr>
          <p:cNvSpPr/>
          <p:nvPr/>
        </p:nvSpPr>
        <p:spPr>
          <a:xfrm>
            <a:off x="348551" y="3429001"/>
            <a:ext cx="1869620" cy="122017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u="sng" dirty="0">
                <a:solidFill>
                  <a:schemeClr val="tx1"/>
                </a:solidFill>
              </a:rPr>
              <a:t>Outcome 2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Collaborative working that drives University-wide influence, impact and recognition 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C14270A-FCB2-4642-A94A-3C4E5188F61B}"/>
              </a:ext>
            </a:extLst>
          </p:cNvPr>
          <p:cNvSpPr/>
          <p:nvPr/>
        </p:nvSpPr>
        <p:spPr>
          <a:xfrm>
            <a:off x="348551" y="5310166"/>
            <a:ext cx="1869620" cy="1175657"/>
          </a:xfrm>
          <a:prstGeom prst="roundRect">
            <a:avLst/>
          </a:prstGeom>
          <a:solidFill>
            <a:srgbClr val="BE77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u="sng" dirty="0">
                <a:solidFill>
                  <a:schemeClr val="tx1"/>
                </a:solidFill>
              </a:rPr>
              <a:t>Outcome 3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Increased skills from participation with development influenced by the Technical Community </a:t>
            </a:r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0B6AE6E1-0B14-484E-B1F9-3C03D2EAF452}"/>
              </a:ext>
            </a:extLst>
          </p:cNvPr>
          <p:cNvSpPr/>
          <p:nvPr/>
        </p:nvSpPr>
        <p:spPr>
          <a:xfrm>
            <a:off x="2285999" y="5485697"/>
            <a:ext cx="612321" cy="82459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CB2171-6CE6-4363-B959-CF64BB7548BA}"/>
              </a:ext>
            </a:extLst>
          </p:cNvPr>
          <p:cNvSpPr txBox="1"/>
          <p:nvPr/>
        </p:nvSpPr>
        <p:spPr>
          <a:xfrm>
            <a:off x="2915109" y="1570544"/>
            <a:ext cx="383313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Benchmark HEIs for technician best practice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Review all job descriptions for consistency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Review Job Evaluation process for technicians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Explore opportunities for apprentice technicians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Review Technician Recruitment approaches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Implement effective ‘Exit Interview’ approach - evaluate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Design the Technician Development Framework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Strengthen development planning as part of PDR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endParaRPr lang="en-GB" sz="1200" dirty="0"/>
          </a:p>
          <a:p>
            <a:endParaRPr lang="en-GB" sz="1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1C6F6-08DE-40DB-9882-7DED8276464E}"/>
              </a:ext>
            </a:extLst>
          </p:cNvPr>
          <p:cNvSpPr txBox="1"/>
          <p:nvPr/>
        </p:nvSpPr>
        <p:spPr>
          <a:xfrm>
            <a:off x="2905542" y="5153367"/>
            <a:ext cx="36249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Review Policy Commission report from M.I. TALENT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Design the Technician Development Framework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Drive engagement with internal coaching/mentoring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Strengthen development planning linked to role/PDR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Develop skills for bid application process to TALENT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Work with M.I. TALENT to shape development offer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Promote and engage with M.I. TALENT development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Loughborough reps on M.I. TALENT work groups</a:t>
            </a:r>
          </a:p>
          <a:p>
            <a:endParaRPr lang="en-GB" sz="1200" dirty="0"/>
          </a:p>
          <a:p>
            <a:endParaRPr lang="en-GB" sz="1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9EA417-5E96-45A1-B48E-59F6D66C38CD}"/>
              </a:ext>
            </a:extLst>
          </p:cNvPr>
          <p:cNvSpPr txBox="1"/>
          <p:nvPr/>
        </p:nvSpPr>
        <p:spPr>
          <a:xfrm>
            <a:off x="2915109" y="3332161"/>
            <a:ext cx="416378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Implement comms plan, channels/platforms for technicians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Educate Staff – demonstrate the value of technicians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Identify mechanisms for cross-School working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Identify shared procurement/maintenance of equipment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Identify areas in governance/strategy for technicians voices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Deans/SMTs to drive inclusion of technicians in decisions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ALT presence/tours amongst technicians, celebrate success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Build the technician communities of practice e.g. apprentices</a:t>
            </a:r>
          </a:p>
          <a:p>
            <a:endParaRPr lang="en-GB" sz="1200" dirty="0"/>
          </a:p>
          <a:p>
            <a:endParaRPr lang="en-GB" sz="1200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E5A955D8-7097-423E-BF6D-61E820D608BD}"/>
              </a:ext>
            </a:extLst>
          </p:cNvPr>
          <p:cNvSpPr/>
          <p:nvPr/>
        </p:nvSpPr>
        <p:spPr>
          <a:xfrm>
            <a:off x="2285999" y="3649046"/>
            <a:ext cx="612321" cy="82459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6791E3D5-78EF-4E09-8E7E-DF84D3B98019}"/>
              </a:ext>
            </a:extLst>
          </p:cNvPr>
          <p:cNvSpPr/>
          <p:nvPr/>
        </p:nvSpPr>
        <p:spPr>
          <a:xfrm>
            <a:off x="2293221" y="1906128"/>
            <a:ext cx="612321" cy="82459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A4E0643-F7A2-4423-A0A4-79FE74A514CE}"/>
              </a:ext>
            </a:extLst>
          </p:cNvPr>
          <p:cNvCxnSpPr>
            <a:cxnSpLocks/>
          </p:cNvCxnSpPr>
          <p:nvPr/>
        </p:nvCxnSpPr>
        <p:spPr>
          <a:xfrm>
            <a:off x="4607796" y="848353"/>
            <a:ext cx="644612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61A87F70-ED66-483A-8FC7-460789B3ED30}"/>
              </a:ext>
            </a:extLst>
          </p:cNvPr>
          <p:cNvSpPr txBox="1"/>
          <p:nvPr/>
        </p:nvSpPr>
        <p:spPr>
          <a:xfrm>
            <a:off x="3178208" y="61929"/>
            <a:ext cx="857626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LOUGHBOROUGH TECHNICIAN COMMITMENT (2021-2024) – PLAN ON A PAGE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152DE8-0107-4083-9E67-56C70A6E2254}"/>
              </a:ext>
            </a:extLst>
          </p:cNvPr>
          <p:cNvSpPr txBox="1"/>
          <p:nvPr/>
        </p:nvSpPr>
        <p:spPr>
          <a:xfrm>
            <a:off x="3921197" y="645202"/>
            <a:ext cx="1062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2021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32C33C5-9158-41B0-9B98-28F4C300E50F}"/>
              </a:ext>
            </a:extLst>
          </p:cNvPr>
          <p:cNvSpPr txBox="1"/>
          <p:nvPr/>
        </p:nvSpPr>
        <p:spPr>
          <a:xfrm>
            <a:off x="11071568" y="627602"/>
            <a:ext cx="1062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2024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ED60F68-3BDA-47C4-A6AB-1D844C490A70}"/>
              </a:ext>
            </a:extLst>
          </p:cNvPr>
          <p:cNvSpPr txBox="1"/>
          <p:nvPr/>
        </p:nvSpPr>
        <p:spPr>
          <a:xfrm>
            <a:off x="7230759" y="1567267"/>
            <a:ext cx="39094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Create career pathway routes/succession for technicians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Implement consistent job descriptions/titles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Technicians involved with job evaluation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Diversify recruitment campaigns, address representation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Standardise recruitment practices/exercises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Embed the ‘Loughborough Apprenticeship’ scheme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Implement personal development plans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Maximise use of M.I. Career Advisor for technicians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endParaRPr lang="en-GB" sz="1200" dirty="0"/>
          </a:p>
          <a:p>
            <a:endParaRPr lang="en-GB" sz="1200" dirty="0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754FCBC9-40C7-475A-AF94-9B4E64A9E124}"/>
              </a:ext>
            </a:extLst>
          </p:cNvPr>
          <p:cNvSpPr/>
          <p:nvPr/>
        </p:nvSpPr>
        <p:spPr>
          <a:xfrm>
            <a:off x="3178208" y="1089320"/>
            <a:ext cx="2056983" cy="3937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Phase 1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5ED946AA-408D-47CB-B290-B6ECE70A6005}"/>
              </a:ext>
            </a:extLst>
          </p:cNvPr>
          <p:cNvSpPr/>
          <p:nvPr/>
        </p:nvSpPr>
        <p:spPr>
          <a:xfrm>
            <a:off x="7574361" y="1089320"/>
            <a:ext cx="2056983" cy="3937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Phase 2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B775F82B-2D99-485B-BB42-C0C39525826D}"/>
              </a:ext>
            </a:extLst>
          </p:cNvPr>
          <p:cNvSpPr/>
          <p:nvPr/>
        </p:nvSpPr>
        <p:spPr>
          <a:xfrm>
            <a:off x="11253233" y="1239296"/>
            <a:ext cx="824961" cy="50564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b="1" u="sng" dirty="0"/>
              <a:t>Themes Addressed</a:t>
            </a:r>
            <a:r>
              <a:rPr lang="en-GB" dirty="0"/>
              <a:t> </a:t>
            </a:r>
          </a:p>
          <a:p>
            <a:pPr algn="ctr"/>
            <a:r>
              <a:rPr lang="en-GB" dirty="0"/>
              <a:t>Visibility, Career Development,  Sustainability, Recognition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BD47CAB-D3E6-4E27-84B9-FE31A6940158}"/>
              </a:ext>
            </a:extLst>
          </p:cNvPr>
          <p:cNvSpPr txBox="1"/>
          <p:nvPr/>
        </p:nvSpPr>
        <p:spPr>
          <a:xfrm>
            <a:off x="7254281" y="3302544"/>
            <a:ext cx="39094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Dedicated microsite by technicians for technicians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Address behaviours that undermine technician’s value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Implement hubs enabling shared resources &amp; equipment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Job shadowing amongst technicians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Job shadowing of technicians by key staff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Technicians involved with University process reviews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Improve policies to recognise technicians contribution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Implement awards scheme and recognition policies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endParaRPr lang="en-GB" sz="1200" dirty="0"/>
          </a:p>
          <a:p>
            <a:endParaRPr lang="en-GB" sz="1200" dirty="0"/>
          </a:p>
        </p:txBody>
      </p:sp>
      <p:pic>
        <p:nvPicPr>
          <p:cNvPr id="30" name="Picture 29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B02409F2-9552-4992-9C61-808CE28577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37" y="9401"/>
            <a:ext cx="2502420" cy="1468997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48E1A052-0DDB-4C51-BE83-8FB6C43B50E5}"/>
              </a:ext>
            </a:extLst>
          </p:cNvPr>
          <p:cNvSpPr txBox="1"/>
          <p:nvPr/>
        </p:nvSpPr>
        <p:spPr>
          <a:xfrm>
            <a:off x="7278207" y="5175976"/>
            <a:ext cx="406638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Evaluate training (&amp; funding) delivered by M.I TALENT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Identify funded M.I. training by Policy Commission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Develop technician-led training (internal/external use)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Integrate technical and leadership technician training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Technical Manager (and aspiring) development programme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Technician-led development forums/networks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Develop professional registration plan via M.I. TALENT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endParaRPr lang="en-GB" sz="1200" dirty="0"/>
          </a:p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643599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409</Words>
  <Application>Microsoft Office PowerPoint</Application>
  <PresentationFormat>Widescreen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Ffyona Baker</dc:creator>
  <cp:lastModifiedBy>Ffyona Baker</cp:lastModifiedBy>
  <cp:revision>16</cp:revision>
  <dcterms:created xsi:type="dcterms:W3CDTF">2021-04-30T17:48:34Z</dcterms:created>
  <dcterms:modified xsi:type="dcterms:W3CDTF">2021-04-30T20:53:21Z</dcterms:modified>
</cp:coreProperties>
</file>